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70" r:id="rId3"/>
    <p:sldId id="259" r:id="rId4"/>
    <p:sldId id="257" r:id="rId5"/>
    <p:sldId id="258" r:id="rId6"/>
    <p:sldId id="271" r:id="rId7"/>
    <p:sldId id="272" r:id="rId8"/>
    <p:sldId id="273" r:id="rId9"/>
    <p:sldId id="256" r:id="rId10"/>
    <p:sldId id="263" r:id="rId11"/>
    <p:sldId id="281" r:id="rId12"/>
    <p:sldId id="292" r:id="rId13"/>
    <p:sldId id="293" r:id="rId14"/>
    <p:sldId id="295" r:id="rId15"/>
    <p:sldId id="294" r:id="rId16"/>
    <p:sldId id="282" r:id="rId17"/>
    <p:sldId id="266" r:id="rId18"/>
    <p:sldId id="283" r:id="rId19"/>
    <p:sldId id="285" r:id="rId20"/>
    <p:sldId id="284" r:id="rId21"/>
    <p:sldId id="267" r:id="rId22"/>
    <p:sldId id="275" r:id="rId23"/>
    <p:sldId id="286" r:id="rId24"/>
    <p:sldId id="287" r:id="rId25"/>
    <p:sldId id="288" r:id="rId26"/>
    <p:sldId id="291" r:id="rId27"/>
    <p:sldId id="290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xkb1.co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00"/>
    <a:srgbClr val="000000"/>
    <a:srgbClr val="DDDDDD"/>
    <a:srgbClr val="F8F8F8"/>
    <a:srgbClr val="006600"/>
    <a:srgbClr val="FFFF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08-03T21:35:55.194" idx="1">
    <p:pos x="4864" y="1191"/>
    <p:text/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CB29C-2B30-4F9A-9311-9D68E06296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4AA28-DD83-49DD-A034-1048A9907F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31CB6-BE1D-43B9-9962-12039A6F69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3A9D2-17F4-4678-AA3F-085E9CF830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1EE7B-F14E-40E2-BEDE-8B3BECC890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985F7-A06A-4470-A7A5-1DF3EEF21F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C87F7-BA52-4671-825F-515761352A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18FC2-E7B1-4C6D-BFB2-D8B048E661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1D09C-D81B-44E1-8F7E-C0F0A79D99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D3C9D-AFFC-4EDD-8DC9-7A50FF76F4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A811F-8A54-46D0-AC5E-1EC30613F1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FC1B2A41-339F-4752-940F-066BF66779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~1\jy\LOCALS~1\Temp\&#23567;&#27493;&#33310;&#26354;.Wma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4"/>
          <p:cNvSpPr txBox="1">
            <a:spLocks noChangeArrowheads="1"/>
          </p:cNvSpPr>
          <p:nvPr/>
        </p:nvSpPr>
        <p:spPr bwMode="auto">
          <a:xfrm>
            <a:off x="827088" y="1700213"/>
            <a:ext cx="74168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  <a:ea typeface="华文新魏"/>
                <a:cs typeface="华文新魏"/>
              </a:rPr>
              <a:t>人体对食物的消化和吸收</a:t>
            </a:r>
          </a:p>
        </p:txBody>
      </p:sp>
      <p:pic>
        <p:nvPicPr>
          <p:cNvPr id="57350" name="小步舞曲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lum contrast="-100000"/>
          </a:blip>
          <a:srcRect/>
          <a:stretch>
            <a:fillRect/>
          </a:stretch>
        </p:blipFill>
        <p:spPr bwMode="auto">
          <a:xfrm>
            <a:off x="6948488" y="2133600"/>
            <a:ext cx="144462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3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266" fill="hold"/>
                                        <p:tgtEl>
                                          <p:spTgt spid="573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4"/>
          <p:cNvSpPr txBox="1">
            <a:spLocks noChangeArrowheads="1"/>
          </p:cNvSpPr>
          <p:nvPr/>
        </p:nvSpPr>
        <p:spPr bwMode="auto">
          <a:xfrm>
            <a:off x="2411413" y="1773238"/>
            <a:ext cx="6732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755650" y="1162050"/>
            <a:ext cx="31686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0000FF"/>
                </a:solidFill>
              </a:rPr>
              <a:t>狼吞虎咽</a:t>
            </a:r>
          </a:p>
        </p:txBody>
      </p:sp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755650" y="2492375"/>
            <a:ext cx="32400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0000FF"/>
                </a:solidFill>
              </a:rPr>
              <a:t>细嚼慢咽</a:t>
            </a:r>
          </a:p>
        </p:txBody>
      </p:sp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2268538" y="4005263"/>
            <a:ext cx="64071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6600"/>
                </a:solidFill>
              </a:rPr>
              <a:t>哪种吃饭方式好？为什么？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4"/>
          <p:cNvSpPr txBox="1">
            <a:spLocks noChangeArrowheads="1"/>
          </p:cNvSpPr>
          <p:nvPr/>
        </p:nvSpPr>
        <p:spPr bwMode="auto">
          <a:xfrm>
            <a:off x="1258888" y="1844675"/>
            <a:ext cx="662463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00"/>
                </a:solidFill>
              </a:rPr>
              <a:t>     </a:t>
            </a:r>
            <a:r>
              <a:rPr lang="zh-CN" altLang="en-US" sz="4000" b="1">
                <a:solidFill>
                  <a:srgbClr val="000000"/>
                </a:solidFill>
              </a:rPr>
              <a:t>食物中的营养物质是不能被直接吸收的，必须经过消化系统的</a:t>
            </a:r>
            <a:r>
              <a:rPr lang="zh-CN" altLang="en-US" sz="4000" b="1">
                <a:solidFill>
                  <a:srgbClr val="FF0066"/>
                </a:solidFill>
              </a:rPr>
              <a:t>消化</a:t>
            </a:r>
            <a:r>
              <a:rPr lang="zh-CN" altLang="en-US" sz="4000" b="1">
                <a:solidFill>
                  <a:srgbClr val="000000"/>
                </a:solidFill>
              </a:rPr>
              <a:t>才能被吸收。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6" descr="1观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642938"/>
            <a:ext cx="1422400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8"/>
          <p:cNvSpPr txBox="1">
            <a:spLocks noChangeArrowheads="1"/>
          </p:cNvSpPr>
          <p:nvPr/>
        </p:nvSpPr>
        <p:spPr bwMode="auto">
          <a:xfrm>
            <a:off x="928688" y="1500188"/>
            <a:ext cx="77866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800080"/>
                </a:solidFill>
                <a:latin typeface="Times New Roman" pitchFamily="18" charset="0"/>
                <a:ea typeface="黑体" pitchFamily="49" charset="-122"/>
              </a:rPr>
              <a:t>结合课本</a:t>
            </a:r>
            <a:r>
              <a:rPr lang="en-US" altLang="zh-CN" sz="2800" b="1">
                <a:solidFill>
                  <a:srgbClr val="800080"/>
                </a:solidFill>
                <a:latin typeface="Times New Roman" pitchFamily="18" charset="0"/>
                <a:ea typeface="黑体" pitchFamily="49" charset="-122"/>
              </a:rPr>
              <a:t>P59 </a:t>
            </a:r>
            <a:r>
              <a:rPr lang="zh-CN" altLang="en-US" sz="2800" b="1">
                <a:solidFill>
                  <a:srgbClr val="800080"/>
                </a:solidFill>
                <a:latin typeface="Times New Roman" pitchFamily="18" charset="0"/>
                <a:ea typeface="黑体" pitchFamily="49" charset="-122"/>
              </a:rPr>
              <a:t>食物消化示意图，说说什么是消化以及消化作用包括哪些。</a:t>
            </a:r>
          </a:p>
        </p:txBody>
      </p:sp>
      <p:pic>
        <p:nvPicPr>
          <p:cNvPr id="24579" name="Picture 10" descr="tu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2500313"/>
            <a:ext cx="746760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等腰三角形 7"/>
          <p:cNvSpPr/>
          <p:nvPr/>
        </p:nvSpPr>
        <p:spPr>
          <a:xfrm>
            <a:off x="6786563" y="5765800"/>
            <a:ext cx="71437" cy="142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6715125" y="4694238"/>
            <a:ext cx="71438" cy="142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6715125" y="5408613"/>
            <a:ext cx="71438" cy="142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6786563" y="5265738"/>
            <a:ext cx="71437" cy="142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29438" y="5337175"/>
            <a:ext cx="71437" cy="142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29438" y="5551488"/>
            <a:ext cx="80962" cy="1333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86438" y="5480050"/>
            <a:ext cx="71437" cy="142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6000750" y="5622925"/>
            <a:ext cx="71438" cy="142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4643438" y="3551238"/>
            <a:ext cx="357187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rot="10800000">
            <a:off x="4643438" y="5622925"/>
            <a:ext cx="357187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71563" y="1643063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rot="5400000">
            <a:off x="6644481" y="4193382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rot="5400000">
            <a:off x="6358731" y="3979069"/>
            <a:ext cx="4286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593" name="TextBox 24"/>
          <p:cNvSpPr txBox="1">
            <a:spLocks noChangeArrowheads="1"/>
          </p:cNvSpPr>
          <p:nvPr/>
        </p:nvSpPr>
        <p:spPr bwMode="auto">
          <a:xfrm>
            <a:off x="6429375" y="2479675"/>
            <a:ext cx="78581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/>
              <a:t>消化道</a:t>
            </a:r>
          </a:p>
        </p:txBody>
      </p:sp>
      <p:sp>
        <p:nvSpPr>
          <p:cNvPr id="24594" name="TextBox 25"/>
          <p:cNvSpPr txBox="1">
            <a:spLocks noChangeArrowheads="1"/>
          </p:cNvSpPr>
          <p:nvPr/>
        </p:nvSpPr>
        <p:spPr bwMode="auto">
          <a:xfrm>
            <a:off x="6858000" y="4051300"/>
            <a:ext cx="8572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/>
              <a:t>消化酶</a:t>
            </a:r>
          </a:p>
        </p:txBody>
      </p:sp>
      <p:cxnSp>
        <p:nvCxnSpPr>
          <p:cNvPr id="28" name="直接箭头连接符 27"/>
          <p:cNvCxnSpPr/>
          <p:nvPr/>
        </p:nvCxnSpPr>
        <p:spPr>
          <a:xfrm rot="10800000">
            <a:off x="6215063" y="5265738"/>
            <a:ext cx="35718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0800000" flipV="1">
            <a:off x="5786438" y="5837238"/>
            <a:ext cx="785812" cy="14287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597" name="TextBox 30"/>
          <p:cNvSpPr txBox="1">
            <a:spLocks noChangeArrowheads="1"/>
          </p:cNvSpPr>
          <p:nvPr/>
        </p:nvSpPr>
        <p:spPr bwMode="auto">
          <a:xfrm>
            <a:off x="4357688" y="5837238"/>
            <a:ext cx="15001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/>
              <a:t>溶于水的简单的可吸收的物质</a:t>
            </a:r>
          </a:p>
        </p:txBody>
      </p:sp>
      <p:sp>
        <p:nvSpPr>
          <p:cNvPr id="24598" name="TextBox 32"/>
          <p:cNvSpPr txBox="1">
            <a:spLocks noChangeArrowheads="1"/>
          </p:cNvSpPr>
          <p:nvPr/>
        </p:nvSpPr>
        <p:spPr bwMode="auto">
          <a:xfrm>
            <a:off x="1428750" y="6194425"/>
            <a:ext cx="1285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/>
              <a:t>食物经过咀嚼磨碎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904875" y="1360488"/>
            <a:ext cx="7416800" cy="4524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CC"/>
                </a:solidFill>
                <a:ea typeface="华文行楷"/>
                <a:cs typeface="华文行楷"/>
              </a:rPr>
              <a:t>         </a:t>
            </a:r>
            <a:r>
              <a:rPr lang="zh-CN" altLang="en-US" sz="3200" b="1">
                <a:solidFill>
                  <a:srgbClr val="0000CC"/>
                </a:solidFill>
              </a:rPr>
              <a:t>小明吃苹果时不小心将种子咽下去了</a:t>
            </a:r>
            <a:r>
              <a:rPr lang="en-US" altLang="zh-CN" sz="3200" b="1">
                <a:solidFill>
                  <a:srgbClr val="0000CC"/>
                </a:solidFill>
              </a:rPr>
              <a:t>. </a:t>
            </a:r>
            <a:r>
              <a:rPr lang="zh-CN" altLang="en-US" sz="3200" b="1">
                <a:solidFill>
                  <a:srgbClr val="0000CC"/>
                </a:solidFill>
              </a:rPr>
              <a:t>这粒种子在小明的消化道内经历了一天的历险记</a:t>
            </a:r>
            <a:r>
              <a:rPr lang="en-US" altLang="zh-CN" sz="3200" b="1">
                <a:solidFill>
                  <a:srgbClr val="0000CC"/>
                </a:solidFill>
              </a:rPr>
              <a:t>. </a:t>
            </a:r>
            <a:r>
              <a:rPr lang="zh-CN" altLang="en-US" sz="3200" b="1">
                <a:solidFill>
                  <a:srgbClr val="0000CC"/>
                </a:solidFill>
              </a:rPr>
              <a:t>它先遇到了像轧钢似的上下坚硬的怪物</a:t>
            </a:r>
            <a:r>
              <a:rPr lang="en-US" altLang="zh-CN" sz="3200" b="1">
                <a:solidFill>
                  <a:srgbClr val="0000CC"/>
                </a:solidFill>
              </a:rPr>
              <a:t>, </a:t>
            </a:r>
            <a:r>
              <a:rPr lang="zh-CN" altLang="en-US" sz="3200" b="1">
                <a:solidFill>
                  <a:srgbClr val="0000CC"/>
                </a:solidFill>
              </a:rPr>
              <a:t>差点被压得粉身碎骨</a:t>
            </a:r>
            <a:r>
              <a:rPr lang="en-US" altLang="zh-CN" sz="3200" b="1">
                <a:solidFill>
                  <a:srgbClr val="0000CC"/>
                </a:solidFill>
              </a:rPr>
              <a:t>; </a:t>
            </a:r>
            <a:r>
              <a:rPr lang="zh-CN" altLang="en-US" sz="3200" b="1">
                <a:solidFill>
                  <a:srgbClr val="0000CC"/>
                </a:solidFill>
              </a:rPr>
              <a:t>然后咯噔一下掉进了万丈深 渊</a:t>
            </a:r>
            <a:r>
              <a:rPr lang="en-US" altLang="zh-CN" sz="3200" b="1">
                <a:solidFill>
                  <a:srgbClr val="0000CC"/>
                </a:solidFill>
              </a:rPr>
              <a:t>;</a:t>
            </a:r>
            <a:r>
              <a:rPr lang="zh-CN" altLang="en-US" sz="3200" b="1">
                <a:solidFill>
                  <a:srgbClr val="0000CC"/>
                </a:solidFill>
              </a:rPr>
              <a:t>刚躲过一劫又遇到酸雨 </a:t>
            </a:r>
            <a:r>
              <a:rPr lang="en-US" altLang="zh-CN" sz="3200" b="1">
                <a:solidFill>
                  <a:srgbClr val="0000CC"/>
                </a:solidFill>
              </a:rPr>
              <a:t>;  </a:t>
            </a:r>
            <a:r>
              <a:rPr lang="zh-CN" altLang="en-US" sz="3200" b="1">
                <a:solidFill>
                  <a:srgbClr val="0000CC"/>
                </a:solidFill>
              </a:rPr>
              <a:t>后来又钻进了一条又长又窄的迷宫</a:t>
            </a:r>
            <a:r>
              <a:rPr lang="en-US" altLang="zh-CN" sz="3200" b="1">
                <a:solidFill>
                  <a:srgbClr val="0000CC"/>
                </a:solidFill>
              </a:rPr>
              <a:t>; </a:t>
            </a:r>
            <a:r>
              <a:rPr lang="zh-CN" altLang="en-US" sz="3200" b="1">
                <a:solidFill>
                  <a:srgbClr val="0000CC"/>
                </a:solidFill>
              </a:rPr>
              <a:t>走出迷宫又钻进死胡同</a:t>
            </a:r>
            <a:r>
              <a:rPr lang="en-US" altLang="zh-CN" sz="3200" b="1">
                <a:solidFill>
                  <a:srgbClr val="0000CC"/>
                </a:solidFill>
              </a:rPr>
              <a:t>, </a:t>
            </a:r>
            <a:r>
              <a:rPr lang="zh-CN" altLang="en-US" sz="3200" b="1">
                <a:solidFill>
                  <a:srgbClr val="0000CC"/>
                </a:solidFill>
              </a:rPr>
              <a:t>幸亏及时改变方向</a:t>
            </a:r>
            <a:r>
              <a:rPr lang="en-US" altLang="zh-CN" sz="3200" b="1">
                <a:solidFill>
                  <a:srgbClr val="0000CC"/>
                </a:solidFill>
              </a:rPr>
              <a:t>;  </a:t>
            </a:r>
            <a:r>
              <a:rPr lang="zh-CN" altLang="en-US" sz="3200" b="1">
                <a:solidFill>
                  <a:srgbClr val="0000CC"/>
                </a:solidFill>
              </a:rPr>
              <a:t>后来又与很臭的东西混在一起</a:t>
            </a:r>
            <a:r>
              <a:rPr lang="en-US" altLang="zh-CN" sz="3200" b="1">
                <a:solidFill>
                  <a:srgbClr val="0000CC"/>
                </a:solidFill>
              </a:rPr>
              <a:t>; </a:t>
            </a:r>
            <a:r>
              <a:rPr lang="zh-CN" altLang="en-US" sz="3200" b="1">
                <a:solidFill>
                  <a:srgbClr val="0000CC"/>
                </a:solidFill>
              </a:rPr>
              <a:t>最后在小明上厕所时离开了小明。</a:t>
            </a:r>
          </a:p>
        </p:txBody>
      </p:sp>
      <p:sp>
        <p:nvSpPr>
          <p:cNvPr id="40963" name="Line 3"/>
          <p:cNvSpPr>
            <a:spLocks noChangeShapeType="1"/>
          </p:cNvSpPr>
          <p:nvPr/>
        </p:nvSpPr>
        <p:spPr bwMode="auto">
          <a:xfrm flipV="1">
            <a:off x="5441950" y="2849563"/>
            <a:ext cx="2808288" cy="0"/>
          </a:xfrm>
          <a:prstGeom prst="line">
            <a:avLst/>
          </a:prstGeom>
          <a:noFill/>
          <a:ln w="28575" cap="sq">
            <a:solidFill>
              <a:srgbClr val="FF0066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>
            <a:off x="3571875" y="3786188"/>
            <a:ext cx="1800225" cy="0"/>
          </a:xfrm>
          <a:prstGeom prst="line">
            <a:avLst/>
          </a:prstGeom>
          <a:noFill/>
          <a:ln w="28575" cap="sq">
            <a:solidFill>
              <a:srgbClr val="FF0066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>
            <a:off x="1841500" y="4291013"/>
            <a:ext cx="792163" cy="0"/>
          </a:xfrm>
          <a:prstGeom prst="line">
            <a:avLst/>
          </a:prstGeom>
          <a:noFill/>
          <a:ln w="28575" cap="sq">
            <a:solidFill>
              <a:srgbClr val="FF0066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0967" name="Line 7"/>
          <p:cNvSpPr>
            <a:spLocks noChangeShapeType="1"/>
          </p:cNvSpPr>
          <p:nvPr/>
        </p:nvSpPr>
        <p:spPr bwMode="auto">
          <a:xfrm>
            <a:off x="4929188" y="4786313"/>
            <a:ext cx="1296987" cy="0"/>
          </a:xfrm>
          <a:prstGeom prst="line">
            <a:avLst/>
          </a:prstGeom>
          <a:noFill/>
          <a:ln w="28575" cap="sq">
            <a:solidFill>
              <a:srgbClr val="FF0066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>
            <a:off x="6378575" y="4291013"/>
            <a:ext cx="1511300" cy="0"/>
          </a:xfrm>
          <a:prstGeom prst="line">
            <a:avLst/>
          </a:prstGeom>
          <a:noFill/>
          <a:ln w="28575" cap="sq">
            <a:solidFill>
              <a:srgbClr val="FF0066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>
            <a:off x="5143500" y="5857875"/>
            <a:ext cx="1219200" cy="0"/>
          </a:xfrm>
          <a:prstGeom prst="line">
            <a:avLst/>
          </a:prstGeom>
          <a:noFill/>
          <a:ln w="28575" cap="sq">
            <a:solidFill>
              <a:srgbClr val="FF0066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0970" name="Line 10"/>
          <p:cNvSpPr>
            <a:spLocks noChangeShapeType="1"/>
          </p:cNvSpPr>
          <p:nvPr/>
        </p:nvSpPr>
        <p:spPr bwMode="auto">
          <a:xfrm flipH="1">
            <a:off x="1049338" y="4794250"/>
            <a:ext cx="1152525" cy="0"/>
          </a:xfrm>
          <a:prstGeom prst="line">
            <a:avLst/>
          </a:prstGeom>
          <a:noFill/>
          <a:ln w="28575" cap="sq">
            <a:solidFill>
              <a:srgbClr val="FF0066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1049338" y="3354388"/>
            <a:ext cx="1944687" cy="0"/>
          </a:xfrm>
          <a:prstGeom prst="line">
            <a:avLst/>
          </a:prstGeom>
          <a:noFill/>
          <a:ln w="28575" cap="sq">
            <a:solidFill>
              <a:srgbClr val="FF0066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2" grpId="1"/>
      <p:bldP spid="40963" grpId="0" animBg="1"/>
      <p:bldP spid="40965" grpId="0" animBg="1"/>
      <p:bldP spid="40966" grpId="0" animBg="1"/>
      <p:bldP spid="40967" grpId="0" animBg="1"/>
      <p:bldP spid="40968" grpId="0" animBg="1"/>
      <p:bldP spid="40969" grpId="0" animBg="1"/>
      <p:bldP spid="40970" grpId="0" animBg="1"/>
      <p:bldP spid="4097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xh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431800"/>
            <a:ext cx="5910263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692275" y="836613"/>
            <a:ext cx="9255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  <a:latin typeface="隶书"/>
              </a:rPr>
              <a:t>口腔</a:t>
            </a:r>
            <a:endParaRPr lang="zh-CN" altLang="en-US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619250" y="1844675"/>
            <a:ext cx="979488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 b="1">
                <a:solidFill>
                  <a:srgbClr val="0033CC"/>
                </a:solidFill>
                <a:latin typeface="隶书"/>
              </a:rPr>
              <a:t>食道</a:t>
            </a:r>
            <a:endParaRPr lang="zh-CN" altLang="en-US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619250" y="292735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隶书"/>
              </a:rPr>
              <a:t>肝脏</a:t>
            </a:r>
            <a:endParaRPr lang="zh-CN" altLang="en-US">
              <a:solidFill>
                <a:srgbClr val="FF0066"/>
              </a:solidFill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619250" y="355758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隶书"/>
              </a:rPr>
              <a:t>胰腺</a:t>
            </a:r>
            <a:endParaRPr lang="zh-CN" altLang="en-US">
              <a:solidFill>
                <a:srgbClr val="FF0066"/>
              </a:solidFill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7199313" y="2747963"/>
            <a:ext cx="5413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  <a:latin typeface="隶书"/>
              </a:rPr>
              <a:t>胃</a:t>
            </a:r>
            <a:endParaRPr lang="zh-CN" altLang="en-US"/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7019925" y="521493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  <a:latin typeface="隶书"/>
              </a:rPr>
              <a:t>大肠</a:t>
            </a:r>
            <a:endParaRPr lang="zh-CN" altLang="en-US"/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1516063" y="4868863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  <a:latin typeface="隶书"/>
              </a:rPr>
              <a:t>小肠</a:t>
            </a:r>
            <a:endParaRPr lang="zh-CN" altLang="en-US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7019925" y="616743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  <a:latin typeface="隶书"/>
              </a:rPr>
              <a:t>肛门</a:t>
            </a:r>
            <a:endParaRPr lang="zh-CN" altLang="en-US"/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>
            <a:off x="2627313" y="1125538"/>
            <a:ext cx="2098675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2555875" y="2060575"/>
            <a:ext cx="2601913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>
            <a:off x="2493963" y="3213100"/>
            <a:ext cx="1368425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>
            <a:off x="2627313" y="3860800"/>
            <a:ext cx="230505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>
            <a:off x="2555875" y="5157788"/>
            <a:ext cx="12954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>
            <a:off x="5589588" y="3068638"/>
            <a:ext cx="1368425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>
            <a:off x="5724525" y="5516563"/>
            <a:ext cx="1368425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>
            <a:off x="4941888" y="6453188"/>
            <a:ext cx="20066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1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948488" y="2636838"/>
            <a:ext cx="936625" cy="792162"/>
          </a:xfrm>
          <a:prstGeom prst="actionButtonForwardNext">
            <a:avLst/>
          </a:prstGeom>
          <a:solidFill>
            <a:schemeClr val="accent1">
              <a:alpha val="14117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2" name="AutoShape 2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403350" y="4868863"/>
            <a:ext cx="1008063" cy="647700"/>
          </a:xfrm>
          <a:prstGeom prst="actionButtonForwardNext">
            <a:avLst/>
          </a:prstGeom>
          <a:solidFill>
            <a:schemeClr val="accent1">
              <a:alpha val="18823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3" name="AutoShape 2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331913" y="2708275"/>
            <a:ext cx="1368425" cy="792163"/>
          </a:xfrm>
          <a:prstGeom prst="actionButtonForwardNext">
            <a:avLst/>
          </a:prstGeom>
          <a:solidFill>
            <a:schemeClr val="accent1">
              <a:alpha val="16862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4" name="AutoShape 2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563938" y="6165850"/>
            <a:ext cx="1223962" cy="692150"/>
          </a:xfrm>
          <a:prstGeom prst="actionButtonForwardNext">
            <a:avLst/>
          </a:prstGeom>
          <a:solidFill>
            <a:schemeClr val="accent1">
              <a:alpha val="16862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08175" y="6353175"/>
            <a:ext cx="863600" cy="504825"/>
          </a:xfrm>
          <a:prstGeom prst="actionButtonBackPrevious">
            <a:avLst/>
          </a:prstGeom>
          <a:solidFill>
            <a:schemeClr val="accent1">
              <a:alpha val="2901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9699" name="Picture 5" descr="x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836613"/>
            <a:ext cx="8243887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4"/>
          <p:cNvSpPr txBox="1">
            <a:spLocks noChangeArrowheads="1"/>
          </p:cNvSpPr>
          <p:nvPr/>
        </p:nvSpPr>
        <p:spPr bwMode="auto">
          <a:xfrm>
            <a:off x="1258888" y="1196975"/>
            <a:ext cx="6624637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思考：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</a:rPr>
              <a:t>1</a:t>
            </a:r>
            <a:r>
              <a:rPr lang="zh-CN" altLang="en-US" sz="3200" b="1">
                <a:solidFill>
                  <a:srgbClr val="000000"/>
                </a:solidFill>
              </a:rPr>
              <a:t>、胃在人体是什么部位？内部有哪些构造？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</a:rPr>
              <a:t>2</a:t>
            </a:r>
            <a:r>
              <a:rPr lang="zh-CN" altLang="en-US" sz="3200" b="1">
                <a:solidFill>
                  <a:srgbClr val="000000"/>
                </a:solidFill>
              </a:rPr>
              <a:t>、暴饮暴食对胃有什么伤害？还有哪些不良的饮食习惯对胃有害？</a:t>
            </a: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000000"/>
              </a:solidFill>
            </a:endParaRPr>
          </a:p>
        </p:txBody>
      </p:sp>
      <p:sp>
        <p:nvSpPr>
          <p:cNvPr id="30722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35150" y="5876925"/>
            <a:ext cx="1657350" cy="981075"/>
          </a:xfrm>
          <a:prstGeom prst="actionButtonBackPrevious">
            <a:avLst/>
          </a:prstGeom>
          <a:solidFill>
            <a:schemeClr val="accent1">
              <a:alpha val="2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4"/>
          <p:cNvSpPr txBox="1">
            <a:spLocks noChangeArrowheads="1"/>
          </p:cNvSpPr>
          <p:nvPr/>
        </p:nvSpPr>
        <p:spPr bwMode="auto">
          <a:xfrm>
            <a:off x="900113" y="908050"/>
            <a:ext cx="72009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思考：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1</a:t>
            </a:r>
            <a:r>
              <a:rPr lang="zh-CN" altLang="en-US" sz="3600" b="1">
                <a:solidFill>
                  <a:srgbClr val="000000"/>
                </a:solidFill>
              </a:rPr>
              <a:t>、小肠有多长？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900113" y="2636838"/>
            <a:ext cx="73453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2</a:t>
            </a:r>
            <a:r>
              <a:rPr lang="zh-CN" altLang="en-US" sz="3600" b="1">
                <a:solidFill>
                  <a:srgbClr val="000000"/>
                </a:solidFill>
              </a:rPr>
              <a:t>、内表面是光滑的还是粗糙？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900113" y="3789363"/>
            <a:ext cx="6840537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3</a:t>
            </a:r>
            <a:r>
              <a:rPr lang="zh-CN" altLang="en-US" sz="3600" b="1">
                <a:solidFill>
                  <a:srgbClr val="000000"/>
                </a:solidFill>
              </a:rPr>
              <a:t>、小肠绒毛的结构如何？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  <p:bldP spid="532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小肠A工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6659563" y="2492375"/>
            <a:ext cx="2016125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想一想：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粗糙的表面对吸收营养物质有什么好处？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小肠壁结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4"/>
          <p:cNvSpPr txBox="1">
            <a:spLocks noChangeArrowheads="1"/>
          </p:cNvSpPr>
          <p:nvPr/>
        </p:nvSpPr>
        <p:spPr bwMode="auto">
          <a:xfrm>
            <a:off x="827088" y="1227138"/>
            <a:ext cx="71977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隶书"/>
              </a:rPr>
              <a:t>小肠有那些适应消化和吸收的特点？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403350" y="2420938"/>
            <a:ext cx="62642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/>
            <a:r>
              <a:rPr kumimoji="1" lang="en-US" altLang="zh-CN" sz="3200" b="1">
                <a:solidFill>
                  <a:srgbClr val="006600"/>
                </a:solidFill>
                <a:latin typeface="隶书"/>
              </a:rPr>
              <a:t>1</a:t>
            </a:r>
            <a:r>
              <a:rPr kumimoji="1" lang="zh-CN" altLang="en-US" sz="3200" b="1">
                <a:solidFill>
                  <a:srgbClr val="006600"/>
                </a:solidFill>
                <a:latin typeface="隶书"/>
              </a:rPr>
              <a:t>、长约</a:t>
            </a:r>
            <a:r>
              <a:rPr kumimoji="1" lang="en-US" altLang="zh-CN" sz="3200" b="1">
                <a:solidFill>
                  <a:srgbClr val="006600"/>
                </a:solidFill>
                <a:latin typeface="隶书"/>
              </a:rPr>
              <a:t>5~7</a:t>
            </a:r>
            <a:r>
              <a:rPr kumimoji="1" lang="zh-CN" altLang="en-US" sz="3200" b="1">
                <a:solidFill>
                  <a:srgbClr val="006600"/>
                </a:solidFill>
                <a:latin typeface="隶书"/>
              </a:rPr>
              <a:t>米</a:t>
            </a:r>
          </a:p>
          <a:p>
            <a:pPr fontAlgn="t"/>
            <a:r>
              <a:rPr kumimoji="1" lang="en-US" altLang="zh-CN" sz="3200" b="1">
                <a:solidFill>
                  <a:srgbClr val="006600"/>
                </a:solidFill>
                <a:latin typeface="隶书"/>
              </a:rPr>
              <a:t>2</a:t>
            </a:r>
            <a:r>
              <a:rPr kumimoji="1" lang="zh-CN" altLang="en-US" sz="3200" b="1">
                <a:solidFill>
                  <a:srgbClr val="006600"/>
                </a:solidFill>
                <a:latin typeface="隶书"/>
              </a:rPr>
              <a:t>、有很多环形皱襞</a:t>
            </a:r>
            <a:r>
              <a:rPr kumimoji="1" lang="en-US" altLang="zh-CN" sz="3200" b="1">
                <a:solidFill>
                  <a:srgbClr val="006600"/>
                </a:solidFill>
                <a:latin typeface="隶书"/>
              </a:rPr>
              <a:t>,</a:t>
            </a:r>
            <a:r>
              <a:rPr kumimoji="1" lang="zh-CN" altLang="en-US" sz="3200" b="1">
                <a:solidFill>
                  <a:srgbClr val="006600"/>
                </a:solidFill>
                <a:latin typeface="隶书"/>
              </a:rPr>
              <a:t>表面积大</a:t>
            </a:r>
          </a:p>
          <a:p>
            <a:pPr fontAlgn="t"/>
            <a:r>
              <a:rPr kumimoji="1" lang="en-US" altLang="zh-CN" sz="3200" b="1">
                <a:solidFill>
                  <a:srgbClr val="006600"/>
                </a:solidFill>
                <a:latin typeface="隶书"/>
              </a:rPr>
              <a:t>3</a:t>
            </a:r>
            <a:r>
              <a:rPr kumimoji="1" lang="zh-CN" altLang="en-US" sz="3200" b="1">
                <a:solidFill>
                  <a:srgbClr val="006600"/>
                </a:solidFill>
                <a:latin typeface="隶书"/>
              </a:rPr>
              <a:t>、小肠绒毛内有丰富的毛细血管和毛细淋巴管</a:t>
            </a:r>
          </a:p>
        </p:txBody>
      </p:sp>
      <p:sp>
        <p:nvSpPr>
          <p:cNvPr id="34819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627313" y="5445125"/>
            <a:ext cx="1296987" cy="1152525"/>
          </a:xfrm>
          <a:prstGeom prst="actionButtonBackPrevious">
            <a:avLst/>
          </a:prstGeom>
          <a:solidFill>
            <a:schemeClr val="accent1">
              <a:alpha val="16078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肝脏和胰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268413"/>
            <a:ext cx="8135937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4"/>
          <p:cNvSpPr txBox="1">
            <a:spLocks noChangeArrowheads="1"/>
          </p:cNvSpPr>
          <p:nvPr/>
        </p:nvSpPr>
        <p:spPr bwMode="auto">
          <a:xfrm>
            <a:off x="1116013" y="1085850"/>
            <a:ext cx="72009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思考：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</a:rPr>
              <a:t>1</a:t>
            </a:r>
            <a:r>
              <a:rPr lang="zh-CN" altLang="en-US" sz="3200" b="1">
                <a:solidFill>
                  <a:srgbClr val="000000"/>
                </a:solidFill>
              </a:rPr>
              <a:t>、肝脏在人体的什么部位？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</a:rPr>
              <a:t>2</a:t>
            </a:r>
            <a:r>
              <a:rPr lang="zh-CN" altLang="en-US" sz="3200" b="1">
                <a:solidFill>
                  <a:srgbClr val="000000"/>
                </a:solidFill>
              </a:rPr>
              <a:t>、肝脏有哪些功能？</a:t>
            </a: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000000"/>
              </a:solidFill>
            </a:endParaRP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1836738" y="3219450"/>
            <a:ext cx="6767512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肝脏的功能：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1</a:t>
            </a:r>
            <a:r>
              <a:rPr lang="zh-CN" altLang="en-US" sz="2800" b="1">
                <a:solidFill>
                  <a:srgbClr val="0000FF"/>
                </a:solidFill>
              </a:rPr>
              <a:t>、分泌胆汁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2</a:t>
            </a:r>
            <a:r>
              <a:rPr lang="zh-CN" altLang="en-US" sz="2800" b="1">
                <a:solidFill>
                  <a:srgbClr val="0000FF"/>
                </a:solidFill>
              </a:rPr>
              <a:t>、储存血液中多余的葡萄糖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3</a:t>
            </a:r>
            <a:r>
              <a:rPr lang="zh-CN" altLang="en-US" sz="2800" b="1">
                <a:solidFill>
                  <a:srgbClr val="0000FF"/>
                </a:solidFill>
              </a:rPr>
              <a:t>、合成蛋白质、脂肪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4</a:t>
            </a:r>
            <a:r>
              <a:rPr lang="zh-CN" altLang="en-US" sz="2800" b="1">
                <a:solidFill>
                  <a:srgbClr val="0000FF"/>
                </a:solidFill>
              </a:rPr>
              <a:t>、解毒</a:t>
            </a:r>
          </a:p>
        </p:txBody>
      </p:sp>
      <p:sp>
        <p:nvSpPr>
          <p:cNvPr id="36867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43213" y="5805488"/>
            <a:ext cx="1800225" cy="1052512"/>
          </a:xfrm>
          <a:prstGeom prst="actionButtonBackPrevious">
            <a:avLst/>
          </a:prstGeom>
          <a:solidFill>
            <a:schemeClr val="accent1">
              <a:alpha val="1803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4"/>
          <p:cNvSpPr txBox="1">
            <a:spLocks noChangeArrowheads="1"/>
          </p:cNvSpPr>
          <p:nvPr/>
        </p:nvSpPr>
        <p:spPr bwMode="auto">
          <a:xfrm>
            <a:off x="755650" y="765175"/>
            <a:ext cx="4752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消化系统的组成：</a:t>
            </a:r>
          </a:p>
        </p:txBody>
      </p:sp>
      <p:sp>
        <p:nvSpPr>
          <p:cNvPr id="37890" name="Text Box 5"/>
          <p:cNvSpPr txBox="1">
            <a:spLocks noChangeArrowheads="1"/>
          </p:cNvSpPr>
          <p:nvPr/>
        </p:nvSpPr>
        <p:spPr bwMode="auto">
          <a:xfrm>
            <a:off x="3060700" y="2420938"/>
            <a:ext cx="2303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消化管：</a:t>
            </a:r>
          </a:p>
        </p:txBody>
      </p:sp>
      <p:sp>
        <p:nvSpPr>
          <p:cNvPr id="37891" name="Text Box 6"/>
          <p:cNvSpPr txBox="1">
            <a:spLocks noChangeArrowheads="1"/>
          </p:cNvSpPr>
          <p:nvPr/>
        </p:nvSpPr>
        <p:spPr bwMode="auto">
          <a:xfrm>
            <a:off x="2987675" y="4371975"/>
            <a:ext cx="2376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消化腺：</a:t>
            </a:r>
          </a:p>
        </p:txBody>
      </p:sp>
      <p:sp>
        <p:nvSpPr>
          <p:cNvPr id="37892" name="Text Box 7"/>
          <p:cNvSpPr txBox="1">
            <a:spLocks noChangeArrowheads="1"/>
          </p:cNvSpPr>
          <p:nvPr/>
        </p:nvSpPr>
        <p:spPr bwMode="auto">
          <a:xfrm>
            <a:off x="611188" y="3292475"/>
            <a:ext cx="273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消化系统</a:t>
            </a:r>
          </a:p>
        </p:txBody>
      </p:sp>
      <p:sp>
        <p:nvSpPr>
          <p:cNvPr id="37893" name="AutoShape 8"/>
          <p:cNvSpPr>
            <a:spLocks/>
          </p:cNvSpPr>
          <p:nvPr/>
        </p:nvSpPr>
        <p:spPr bwMode="auto">
          <a:xfrm flipH="1">
            <a:off x="2700338" y="2824163"/>
            <a:ext cx="223837" cy="1828800"/>
          </a:xfrm>
          <a:prstGeom prst="rightBrace">
            <a:avLst>
              <a:gd name="adj1" fmla="val 68085"/>
              <a:gd name="adj2" fmla="val 47917"/>
            </a:avLst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4787900" y="2349500"/>
            <a:ext cx="36718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口腔、食道、胃、小肠、大肠、肛门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4787900" y="4365625"/>
            <a:ext cx="33115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肝脏、胰腺、胃腺、肠腺等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9" grpId="0"/>
      <p:bldP spid="563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900113" y="2117725"/>
            <a:ext cx="7272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800" b="1">
                <a:solidFill>
                  <a:srgbClr val="000000"/>
                </a:solidFill>
              </a:rPr>
              <a:t>消化道从上到下依次是哪些器官？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900113" y="2909888"/>
            <a:ext cx="78501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800" b="1">
                <a:solidFill>
                  <a:srgbClr val="000000"/>
                </a:solidFill>
              </a:rPr>
              <a:t>人体消化和吸收营养物质的主要场所在哪？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900113" y="4638675"/>
            <a:ext cx="784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800" b="1">
                <a:solidFill>
                  <a:srgbClr val="000000"/>
                </a:solidFill>
              </a:rPr>
              <a:t>小肠有哪些适于消化吸收营养物质的特点？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900113" y="3702050"/>
            <a:ext cx="7632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sz="2800" b="1">
                <a:solidFill>
                  <a:srgbClr val="000000"/>
                </a:solidFill>
              </a:rPr>
              <a:t>人体内最大的消化腺是什么？有什么功能？</a:t>
            </a:r>
          </a:p>
        </p:txBody>
      </p:sp>
      <p:sp>
        <p:nvSpPr>
          <p:cNvPr id="38917" name="Text Box 8"/>
          <p:cNvSpPr txBox="1">
            <a:spLocks noChangeArrowheads="1"/>
          </p:cNvSpPr>
          <p:nvPr/>
        </p:nvSpPr>
        <p:spPr bwMode="auto">
          <a:xfrm>
            <a:off x="539750" y="833438"/>
            <a:ext cx="1944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小节：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7" grpId="0"/>
      <p:bldP spid="59398" grpId="0"/>
      <p:bldP spid="593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4"/>
          <p:cNvSpPr txBox="1">
            <a:spLocks noChangeArrowheads="1"/>
          </p:cNvSpPr>
          <p:nvPr/>
        </p:nvSpPr>
        <p:spPr bwMode="auto">
          <a:xfrm>
            <a:off x="900113" y="1484313"/>
            <a:ext cx="76327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讨论：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1</a:t>
            </a:r>
            <a:r>
              <a:rPr lang="zh-CN" altLang="en-US" sz="3600" b="1">
                <a:solidFill>
                  <a:srgbClr val="000000"/>
                </a:solidFill>
              </a:rPr>
              <a:t>、饮酒过量会伤害人的哪些器官？为什么？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</a:rPr>
              <a:t>2</a:t>
            </a:r>
            <a:r>
              <a:rPr lang="zh-CN" altLang="en-US" sz="3600" b="1">
                <a:solidFill>
                  <a:srgbClr val="000000"/>
                </a:solidFill>
              </a:rPr>
              <a:t>、保护牙齿对消化道有没有好处，为什么？</a:t>
            </a:r>
          </a:p>
        </p:txBody>
      </p:sp>
      <p:sp>
        <p:nvSpPr>
          <p:cNvPr id="39938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76600" y="5157788"/>
            <a:ext cx="2087563" cy="1412875"/>
          </a:xfrm>
          <a:prstGeom prst="actionButtonBackPrevious">
            <a:avLst/>
          </a:prstGeom>
          <a:solidFill>
            <a:schemeClr val="accent1">
              <a:alpha val="2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</TotalTime>
  <Words>623</Words>
  <Application>Microsoft Office PowerPoint</Application>
  <PresentationFormat>全屏显示(4:3)</PresentationFormat>
  <Paragraphs>54</Paragraphs>
  <Slides>27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华文新魏</vt:lpstr>
      <vt:lpstr>Times New Roman</vt:lpstr>
      <vt:lpstr>黑体</vt:lpstr>
      <vt:lpstr>华文行楷</vt:lpstr>
      <vt:lpstr>隶书</vt:lpstr>
      <vt:lpstr>诗情画意</vt:lpstr>
      <vt:lpstr>诗情画意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Manager>新课标第一网xkb1.com</Manager>
  <Company>新课标第一网xkb1.com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新课标第一网xkb1.com</dc:title>
  <dc:subject>新课标第一网xkb1.com</dc:subject>
  <dc:creator>新课标第一网xkb1.com; MS User</dc:creator>
  <cp:keywords>新课标第一网xkb1.com</cp:keywords>
  <dc:description>新课标第一网xkb1.com不用注册，免费下载！</dc:description>
  <cp:lastModifiedBy>新课标第一网</cp:lastModifiedBy>
  <cp:revision>53</cp:revision>
  <dcterms:created xsi:type="dcterms:W3CDTF">2004-11-29T03:00:40Z</dcterms:created>
  <dcterms:modified xsi:type="dcterms:W3CDTF">2011-08-03T13:35:58Z</dcterms:modified>
</cp:coreProperties>
</file>