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612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465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77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8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80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15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95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69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652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8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144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2820A-43FB-4F75-9AB6-070487043F6E}" type="datetimeFigureOut">
              <a:rPr lang="zh-CN" altLang="en-US" smtClean="0"/>
              <a:t>2014-3-30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EDD6F-F638-4C68-9047-41525B102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37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936103"/>
          </a:xfrm>
        </p:spPr>
        <p:txBody>
          <a:bodyPr>
            <a:normAutofit/>
          </a:bodyPr>
          <a:lstStyle/>
          <a:p>
            <a:r>
              <a:rPr lang="zh-CN" altLang="en-US" sz="3200" b="1" dirty="0" smtClean="0"/>
              <a:t>生殖和生命的延续</a:t>
            </a:r>
            <a:endParaRPr lang="zh-CN" altLang="en-US" sz="32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416824" cy="5112568"/>
          </a:xfrm>
        </p:spPr>
        <p:txBody>
          <a:bodyPr>
            <a:normAutofit/>
          </a:bodyPr>
          <a:lstStyle/>
          <a:p>
            <a:pPr marL="342900" indent="-342900" algn="l">
              <a:buFont typeface="Arial" pitchFamily="34" charset="0"/>
              <a:buChar char="•"/>
            </a:pPr>
            <a:endParaRPr lang="en-US" altLang="zh-CN" sz="24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zh-CN" altLang="en-US" sz="2400" b="1" dirty="0" smtClean="0">
                <a:solidFill>
                  <a:schemeClr val="tx1"/>
                </a:solidFill>
              </a:rPr>
              <a:t>无性生殖</a:t>
            </a:r>
            <a:r>
              <a:rPr lang="zh-CN" altLang="en-US" sz="2400" dirty="0" smtClean="0">
                <a:solidFill>
                  <a:schemeClr val="tx1"/>
                </a:solidFill>
              </a:rPr>
              <a:t>：生物不经过生殖细胞的结合，由母体直接产生新的个体的生殖方式称为无性生殖。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zh-CN" altLang="en-US" sz="2400" b="1" dirty="0" smtClean="0">
                <a:solidFill>
                  <a:schemeClr val="tx1"/>
                </a:solidFill>
              </a:rPr>
              <a:t>分裂</a:t>
            </a:r>
            <a:r>
              <a:rPr lang="zh-CN" altLang="en-US" sz="2400" dirty="0" smtClean="0">
                <a:solidFill>
                  <a:schemeClr val="tx1"/>
                </a:solidFill>
              </a:rPr>
              <a:t>生殖：单细胞生物如细菌、草履虫、眼虫等                          （在适宜生活条件下）。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zh-CN" altLang="en-US" sz="2400" b="1" dirty="0" smtClean="0">
                <a:solidFill>
                  <a:schemeClr val="tx1"/>
                </a:solidFill>
              </a:rPr>
              <a:t>出芽</a:t>
            </a:r>
            <a:r>
              <a:rPr lang="zh-CN" altLang="en-US" sz="2400" dirty="0" smtClean="0">
                <a:solidFill>
                  <a:schemeClr val="tx1"/>
                </a:solidFill>
              </a:rPr>
              <a:t>生殖：酵母菌和水螅等低等生物（在适宜环境中）。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zh-CN" altLang="en-US" sz="2400" b="1" dirty="0" smtClean="0">
                <a:solidFill>
                  <a:schemeClr val="tx1"/>
                </a:solidFill>
              </a:rPr>
              <a:t>孢子</a:t>
            </a:r>
            <a:r>
              <a:rPr lang="zh-CN" altLang="en-US" sz="2400" dirty="0" smtClean="0">
                <a:solidFill>
                  <a:schemeClr val="tx1"/>
                </a:solidFill>
              </a:rPr>
              <a:t>生殖：真菌、苔藓、蕨类等植物。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zh-CN" altLang="en-US" sz="2400" b="1" dirty="0" smtClean="0">
                <a:solidFill>
                  <a:schemeClr val="tx1"/>
                </a:solidFill>
              </a:rPr>
              <a:t>营养</a:t>
            </a:r>
            <a:r>
              <a:rPr lang="zh-CN" altLang="en-US" sz="2400" dirty="0" smtClean="0">
                <a:solidFill>
                  <a:schemeClr val="tx1"/>
                </a:solidFill>
              </a:rPr>
              <a:t>繁殖（扦插、分株、嫁接）：马铃薯块茎、甘薯块根、落地生根的叶、草莓的匍匐茎、香蕉的地下茎等。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endParaRPr lang="en-US" altLang="zh-CN" sz="2400" dirty="0" smtClean="0">
              <a:solidFill>
                <a:schemeClr val="tx1"/>
              </a:solidFill>
            </a:endParaRPr>
          </a:p>
          <a:p>
            <a:pPr algn="l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23528" y="2780927"/>
            <a:ext cx="504056" cy="331236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73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5146715"/>
            <a:ext cx="9076650" cy="115212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有性生殖优点：所产生的后代往往比亲本有更强的适应环境变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/>
              <a:t>                                     化的能力。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48319"/>
            <a:ext cx="8577989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b="1" dirty="0">
                <a:solidFill>
                  <a:prstClr val="black"/>
                </a:solidFill>
              </a:rPr>
              <a:t>有性生殖</a:t>
            </a:r>
            <a:r>
              <a:rPr lang="zh-CN" altLang="en-US" sz="2400" dirty="0">
                <a:solidFill>
                  <a:prstClr val="black"/>
                </a:solidFill>
              </a:rPr>
              <a:t>：通过亲本产生生殖细胞，雌雄生殖细胞结合</a:t>
            </a:r>
            <a:r>
              <a:rPr lang="zh-CN" altLang="en-US" sz="2400" dirty="0" smtClean="0">
                <a:solidFill>
                  <a:prstClr val="black"/>
                </a:solidFill>
              </a:rPr>
              <a:t>形成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altLang="zh-CN" sz="2400" dirty="0" smtClean="0">
                <a:solidFill>
                  <a:prstClr val="black"/>
                </a:solidFill>
              </a:rPr>
              <a:t>                            </a:t>
            </a:r>
            <a:r>
              <a:rPr lang="zh-CN" altLang="en-US" sz="2400" dirty="0" smtClean="0">
                <a:solidFill>
                  <a:prstClr val="black"/>
                </a:solidFill>
              </a:rPr>
              <a:t>受精卵</a:t>
            </a:r>
            <a:r>
              <a:rPr lang="zh-CN" altLang="en-US" sz="2400" dirty="0">
                <a:solidFill>
                  <a:prstClr val="black"/>
                </a:solidFill>
              </a:rPr>
              <a:t>，再由受精卵发育成新个体的</a:t>
            </a:r>
            <a:r>
              <a:rPr lang="zh-CN" altLang="en-US" sz="2400" dirty="0" smtClean="0">
                <a:solidFill>
                  <a:prstClr val="black"/>
                </a:solidFill>
              </a:rPr>
              <a:t>生殖</a:t>
            </a:r>
            <a:r>
              <a:rPr lang="zh-CN" altLang="en-US" sz="2400" dirty="0">
                <a:solidFill>
                  <a:prstClr val="black"/>
                </a:solidFill>
              </a:rPr>
              <a:t>方</a:t>
            </a:r>
            <a:r>
              <a:rPr lang="zh-CN" altLang="en-US" sz="2400" dirty="0" smtClean="0">
                <a:solidFill>
                  <a:prstClr val="black"/>
                </a:solidFill>
              </a:rPr>
              <a:t>式</a:t>
            </a:r>
            <a:r>
              <a:rPr lang="zh-CN" altLang="en-US" sz="2400" dirty="0">
                <a:solidFill>
                  <a:prstClr val="black"/>
                </a:solidFill>
              </a:rPr>
              <a:t>。</a:t>
            </a:r>
            <a:endParaRPr lang="en-US" altLang="zh-CN" sz="24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412776"/>
            <a:ext cx="9148658" cy="1348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>
                <a:solidFill>
                  <a:prstClr val="black"/>
                </a:solidFill>
              </a:rPr>
              <a:t>卵：雌性生殖细胞，失去活动能力，比雄性生殖细胞大许多倍。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>
                <a:solidFill>
                  <a:prstClr val="black"/>
                </a:solidFill>
              </a:rPr>
              <a:t>精子：雄性生殖细胞，体积小，保持很强的活动能力。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>
                <a:solidFill>
                  <a:prstClr val="black"/>
                </a:solidFill>
              </a:rPr>
              <a:t>受精卵（合子）：精卵结合形成。</a:t>
            </a:r>
            <a:endParaRPr lang="en-US" altLang="zh-CN" sz="24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852936"/>
            <a:ext cx="8132354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>
                <a:solidFill>
                  <a:prstClr val="black"/>
                </a:solidFill>
              </a:rPr>
              <a:t>卵式生殖：卵与精子结合的生殖方式</a:t>
            </a:r>
            <a:r>
              <a:rPr lang="zh-CN" altLang="en-US" sz="2400" dirty="0" smtClean="0">
                <a:solidFill>
                  <a:prstClr val="black"/>
                </a:solidFill>
              </a:rPr>
              <a:t>。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altLang="zh-CN" sz="2400" dirty="0">
                <a:solidFill>
                  <a:prstClr val="black"/>
                </a:solidFill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</a:rPr>
              <a:t>                         </a:t>
            </a:r>
            <a:r>
              <a:rPr lang="zh-CN" altLang="en-US" sz="2400" dirty="0" smtClean="0">
                <a:solidFill>
                  <a:prstClr val="black"/>
                </a:solidFill>
              </a:rPr>
              <a:t>（</a:t>
            </a:r>
            <a:r>
              <a:rPr lang="zh-CN" altLang="en-US" sz="2400" dirty="0">
                <a:solidFill>
                  <a:prstClr val="black"/>
                </a:solidFill>
              </a:rPr>
              <a:t>对高等动物和人类来说是唯一的生殖方式</a:t>
            </a:r>
            <a:r>
              <a:rPr lang="zh-CN" altLang="en-US" sz="2400" dirty="0" smtClean="0">
                <a:solidFill>
                  <a:prstClr val="black"/>
                </a:solidFill>
              </a:rPr>
              <a:t>）</a:t>
            </a:r>
            <a:endParaRPr lang="en-US" altLang="zh-CN" sz="24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3798654"/>
            <a:ext cx="8840882" cy="1348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>
                <a:solidFill>
                  <a:prstClr val="black"/>
                </a:solidFill>
              </a:rPr>
              <a:t>受精作用：精子和卵结合成为合子的过程。受精时，精子的</a:t>
            </a:r>
            <a:r>
              <a:rPr lang="zh-CN" altLang="en-US" sz="2400" dirty="0" smtClean="0">
                <a:solidFill>
                  <a:prstClr val="black"/>
                </a:solidFill>
              </a:rPr>
              <a:t>头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altLang="zh-CN" sz="2400" dirty="0">
                <a:solidFill>
                  <a:prstClr val="black"/>
                </a:solidFill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</a:rPr>
              <a:t>                          </a:t>
            </a:r>
            <a:r>
              <a:rPr lang="zh-CN" altLang="en-US" sz="2400" dirty="0" smtClean="0">
                <a:solidFill>
                  <a:prstClr val="black"/>
                </a:solidFill>
              </a:rPr>
              <a:t>部</a:t>
            </a:r>
            <a:r>
              <a:rPr lang="zh-CN" altLang="en-US" sz="2400" dirty="0">
                <a:solidFill>
                  <a:prstClr val="black"/>
                </a:solidFill>
              </a:rPr>
              <a:t>穿过卵膜，将其细胞核带入卵，与卵的细胞核</a:t>
            </a:r>
            <a:r>
              <a:rPr lang="zh-CN" altLang="en-US" sz="2400" dirty="0" smtClean="0">
                <a:solidFill>
                  <a:prstClr val="black"/>
                </a:solidFill>
              </a:rPr>
              <a:t>相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altLang="zh-CN" sz="2400" dirty="0">
                <a:solidFill>
                  <a:prstClr val="black"/>
                </a:solidFill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</a:rPr>
              <a:t>                          </a:t>
            </a:r>
            <a:r>
              <a:rPr lang="zh-CN" altLang="en-US" sz="2400" dirty="0" smtClean="0">
                <a:solidFill>
                  <a:prstClr val="black"/>
                </a:solidFill>
              </a:rPr>
              <a:t>融合</a:t>
            </a:r>
            <a:r>
              <a:rPr lang="zh-CN" altLang="en-US" sz="2400" dirty="0">
                <a:solidFill>
                  <a:prstClr val="black"/>
                </a:solidFill>
              </a:rPr>
              <a:t>，而尾部仍留在卵膜外。</a:t>
            </a:r>
            <a:endParaRPr lang="en-US" altLang="zh-CN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22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3381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练习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676456" cy="5328592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zh-CN" altLang="en-US" sz="2400" dirty="0" smtClean="0"/>
              <a:t>生命的延续和发展，最基本的环节是生物通过</a:t>
            </a:r>
            <a:r>
              <a:rPr lang="en-US" altLang="zh-CN" sz="2400" dirty="0" smtClean="0"/>
              <a:t>(        )</a:t>
            </a:r>
            <a:r>
              <a:rPr lang="zh-CN" altLang="en-US" sz="2400" dirty="0" smtClean="0"/>
              <a:t>世代相续，生生不息。 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A.</a:t>
            </a:r>
            <a:r>
              <a:rPr lang="zh-CN" altLang="en-US" sz="2400" dirty="0" smtClean="0"/>
              <a:t>新陈代谢        </a:t>
            </a:r>
            <a:r>
              <a:rPr lang="en-US" altLang="zh-CN" sz="2400" dirty="0" smtClean="0"/>
              <a:t>B.</a:t>
            </a:r>
            <a:r>
              <a:rPr lang="zh-CN" altLang="en-US" sz="2400" dirty="0" smtClean="0"/>
              <a:t>生物进化       </a:t>
            </a:r>
            <a:r>
              <a:rPr lang="en-US" altLang="zh-CN" sz="2400" dirty="0" smtClean="0"/>
              <a:t>C.</a:t>
            </a:r>
            <a:r>
              <a:rPr lang="zh-CN" altLang="en-US" sz="2400" dirty="0" smtClean="0"/>
              <a:t>生殖和发育      </a:t>
            </a:r>
            <a:r>
              <a:rPr lang="en-US" altLang="zh-CN" sz="2400" dirty="0" smtClean="0"/>
              <a:t>D.</a:t>
            </a:r>
            <a:r>
              <a:rPr lang="zh-CN" altLang="en-US" sz="2400" dirty="0" smtClean="0"/>
              <a:t>遗传和变异  </a:t>
            </a: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2. </a:t>
            </a:r>
            <a:r>
              <a:rPr lang="zh-CN" altLang="en-US" sz="2400" dirty="0" smtClean="0"/>
              <a:t>无性生殖与有性生殖的根本区别是</a:t>
            </a:r>
            <a:r>
              <a:rPr lang="en-US" altLang="zh-CN" sz="2400" dirty="0" smtClean="0"/>
              <a:t>(         )      </a:t>
            </a:r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A</a:t>
            </a:r>
            <a:r>
              <a:rPr lang="en-US" altLang="zh-CN" sz="2400" dirty="0"/>
              <a:t>.</a:t>
            </a:r>
            <a:r>
              <a:rPr lang="zh-CN" altLang="en-US" sz="2400" dirty="0" smtClean="0"/>
              <a:t>有无生殖细胞的形成      </a:t>
            </a:r>
            <a:r>
              <a:rPr lang="en-US" altLang="zh-CN" sz="2400" dirty="0" smtClean="0"/>
              <a:t>B.</a:t>
            </a:r>
            <a:r>
              <a:rPr lang="zh-CN" altLang="en-US" sz="2400" dirty="0" smtClean="0"/>
              <a:t>是否由单一个体完成     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C.</a:t>
            </a:r>
            <a:r>
              <a:rPr lang="zh-CN" altLang="en-US" sz="2400" dirty="0" smtClean="0"/>
              <a:t>有无细胞分裂                    </a:t>
            </a:r>
            <a:r>
              <a:rPr lang="en-US" altLang="zh-CN" sz="2400" dirty="0" smtClean="0"/>
              <a:t>D.</a:t>
            </a:r>
            <a:r>
              <a:rPr lang="zh-CN" altLang="en-US" sz="2400" dirty="0" smtClean="0"/>
              <a:t>有无两性生殖细胞的结合  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/>
              <a:t> 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3. </a:t>
            </a:r>
            <a:r>
              <a:rPr lang="zh-CN" altLang="en-US" sz="2400" dirty="0" smtClean="0"/>
              <a:t>无性生殖原理被广泛应用生产实践中，是因为无性生殖能</a:t>
            </a:r>
            <a:r>
              <a:rPr lang="en-US" altLang="zh-CN" sz="2400" dirty="0" smtClean="0"/>
              <a:t>(       )</a:t>
            </a:r>
            <a:r>
              <a:rPr lang="zh-CN" altLang="en-US" sz="2400" dirty="0" smtClean="0"/>
              <a:t></a:t>
            </a:r>
            <a:r>
              <a:rPr lang="en-US" altLang="zh-CN" sz="2400" dirty="0" smtClean="0"/>
              <a:t>A.</a:t>
            </a:r>
            <a:r>
              <a:rPr lang="zh-CN" altLang="en-US" sz="2400" dirty="0" smtClean="0"/>
              <a:t>使后代具有两个亲本的遗传特征      </a:t>
            </a:r>
            <a:r>
              <a:rPr lang="en-US" altLang="zh-CN" sz="2400" dirty="0" smtClean="0"/>
              <a:t>B.</a:t>
            </a:r>
            <a:r>
              <a:rPr lang="zh-CN" altLang="en-US" sz="2400" dirty="0" smtClean="0"/>
              <a:t>明显增加作物产量  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C.</a:t>
            </a:r>
            <a:r>
              <a:rPr lang="zh-CN" altLang="en-US" sz="2400" dirty="0" smtClean="0"/>
              <a:t>保持亲本特性                       </a:t>
            </a:r>
            <a:r>
              <a:rPr lang="en-US" altLang="zh-CN" sz="2400" dirty="0" smtClean="0"/>
              <a:t>D.</a:t>
            </a:r>
            <a:r>
              <a:rPr lang="zh-CN" altLang="en-US" sz="2400" dirty="0" smtClean="0"/>
              <a:t>使后代有更强的生活力和变异性 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980728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660929" y="2643866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604448" y="444669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2538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389</Words>
  <Application>Microsoft Office PowerPoint</Application>
  <PresentationFormat>全屏显示(4:3)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生殖和生命的延续</vt:lpstr>
      <vt:lpstr>PowerPoint 演示文稿</vt:lpstr>
      <vt:lpstr>练习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生殖和生命的延续</dc:title>
  <dc:creator>User</dc:creator>
  <cp:lastModifiedBy>User</cp:lastModifiedBy>
  <cp:revision>5</cp:revision>
  <dcterms:created xsi:type="dcterms:W3CDTF">2014-03-30T13:24:54Z</dcterms:created>
  <dcterms:modified xsi:type="dcterms:W3CDTF">2014-03-30T14:11:51Z</dcterms:modified>
</cp:coreProperties>
</file>