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79" r:id="rId3"/>
    <p:sldId id="257" r:id="rId4"/>
    <p:sldId id="268" r:id="rId5"/>
    <p:sldId id="269" r:id="rId6"/>
    <p:sldId id="267" r:id="rId7"/>
    <p:sldId id="281" r:id="rId8"/>
    <p:sldId id="280" r:id="rId9"/>
    <p:sldId id="282" r:id="rId10"/>
    <p:sldId id="283" r:id="rId11"/>
    <p:sldId id="263" r:id="rId12"/>
    <p:sldId id="264" r:id="rId13"/>
    <p:sldId id="265" r:id="rId14"/>
    <p:sldId id="27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333333"/>
    <a:srgbClr val="1C1C1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9" autoAdjust="0"/>
    <p:restoredTop sz="94660"/>
  </p:normalViewPr>
  <p:slideViewPr>
    <p:cSldViewPr>
      <p:cViewPr varScale="1">
        <p:scale>
          <a:sx n="101" d="100"/>
          <a:sy n="101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F40A9-0F8F-4DB0-AD48-E6F359714B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1E178-3DB9-4817-9B40-868A2A1AC8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B941D-53D4-436C-9D1A-4D1EC0F452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2E22E-AF2F-4B70-AA61-C30F291002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E8F0F-AA02-4B94-A9D3-BC90596D70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FDF9E-F3B8-4723-B409-15975AFCB3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A29B-E8C8-483F-AB6C-DC39A5122D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D3445-DB74-44CA-9F8F-3B883334EC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10058-ED8F-4B3D-A75F-ADADE0CEFA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D1C41-EB1A-41AF-9614-F4985C5456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F09-E791-41C0-863D-FB0ED555E0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2BB582-7B9A-4738-82D9-B330D1B73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Administrator\&#26700;&#38754;\&#26174;&#24494;&#38236;.mpg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显微镜的使用方法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8794" y="307181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显微镜的结构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3714752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显微镜的使用步骤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58" y="5286388"/>
            <a:ext cx="3071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实验学校  李响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显微镜的操作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3000372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取镜和安放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3500438"/>
            <a:ext cx="3209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对光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4071942"/>
            <a:ext cx="2737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观察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643446"/>
            <a:ext cx="2265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收镜</a:t>
            </a:r>
          </a:p>
        </p:txBody>
      </p:sp>
      <p:sp>
        <p:nvSpPr>
          <p:cNvPr id="9" name="动作按钮: 前进或下一项 8">
            <a:hlinkClick r:id="rId2" action="ppaction://program" highlightClick="1"/>
          </p:cNvPr>
          <p:cNvSpPr/>
          <p:nvPr/>
        </p:nvSpPr>
        <p:spPr>
          <a:xfrm>
            <a:off x="5572132" y="4286256"/>
            <a:ext cx="714380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</a:t>
            </a:r>
            <a:r>
              <a:rPr lang="en-US" altLang="zh-CN" smtClean="0"/>
              <a:t>.</a:t>
            </a:r>
            <a:r>
              <a:rPr lang="zh-CN" altLang="en-US" smtClean="0"/>
              <a:t>视野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显微镜的视野呈的是倒像</a:t>
            </a:r>
            <a:r>
              <a:rPr lang="zh-CN" altLang="en-US" dirty="0" smtClean="0"/>
              <a:t>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42976" y="4429132"/>
            <a:ext cx="142876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1142976" y="3786190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85918" y="3786190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72000" y="3071810"/>
            <a:ext cx="142876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4715670" y="3713958"/>
            <a:ext cx="128588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00628" y="3714752"/>
            <a:ext cx="35719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</a:t>
            </a:r>
            <a:r>
              <a:rPr lang="en-US" altLang="zh-CN" smtClean="0"/>
              <a:t>.</a:t>
            </a:r>
            <a:r>
              <a:rPr lang="zh-CN" altLang="en-US" smtClean="0"/>
              <a:t>视野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zh-CN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要观察的对象不在显微镜的视野中央需要怎么移动</a:t>
            </a:r>
            <a:r>
              <a:rPr lang="zh-CN" altLang="en-US" sz="2600" dirty="0" smtClean="0"/>
              <a:t>？例如：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sz="2600" dirty="0" smtClean="0"/>
          </a:p>
          <a:p>
            <a:pPr eaLnBrk="1" hangingPunct="1">
              <a:defRPr/>
            </a:pPr>
            <a:endParaRPr lang="zh-CN" altLang="en-US" sz="2600" dirty="0" smtClean="0"/>
          </a:p>
          <a:p>
            <a:pPr eaLnBrk="1" hangingPunct="1">
              <a:defRPr/>
            </a:pPr>
            <a:endParaRPr lang="zh-CN" altLang="en-US" sz="2600" dirty="0" smtClean="0"/>
          </a:p>
          <a:p>
            <a:pPr eaLnBrk="1" hangingPunct="1">
              <a:defRPr/>
            </a:pPr>
            <a:endParaRPr lang="en-US" altLang="zh-CN" sz="2600" dirty="0" smtClean="0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3851275" y="2205038"/>
            <a:ext cx="1944688" cy="18002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tx2"/>
                </a:solidFill>
                <a:latin typeface="Arial" charset="0"/>
              </a:rPr>
              <a:t># </a:t>
            </a:r>
            <a:r>
              <a:rPr lang="en-US" altLang="zh-CN">
                <a:solidFill>
                  <a:schemeClr val="bg1"/>
                </a:solidFill>
                <a:latin typeface="Arial" charset="0"/>
              </a:rPr>
              <a:t>                       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258888" y="4868863"/>
            <a:ext cx="65532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要观察的对象在视野的哪个方向，就向哪移动。</a:t>
            </a:r>
          </a:p>
          <a:p>
            <a:pPr>
              <a:defRPr/>
            </a:pP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</a:t>
            </a:r>
            <a:r>
              <a:rPr lang="en-US" altLang="zh-CN" smtClean="0"/>
              <a:t>.</a:t>
            </a:r>
            <a:r>
              <a:rPr lang="zh-CN" altLang="en-US" smtClean="0"/>
              <a:t>视野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低倍镜与高倍镜在观察视野上的区别。</a:t>
            </a:r>
          </a:p>
          <a:p>
            <a:pPr eaLnBrk="1" hangingPunct="1">
              <a:defRPr/>
            </a:pPr>
            <a:r>
              <a:rPr lang="zh-CN" altLang="en-US" dirty="0" smtClean="0"/>
              <a:t>以在相同环境中观察细胞为例，低倍镜与高倍镜相比，</a:t>
            </a:r>
            <a:r>
              <a:rPr lang="zh-CN" altLang="en-US" dirty="0" smtClean="0">
                <a:solidFill>
                  <a:srgbClr val="FF0000"/>
                </a:solidFill>
              </a:rPr>
              <a:t>视野比高倍镜明亮</a:t>
            </a:r>
            <a:r>
              <a:rPr lang="zh-CN" altLang="en-US" dirty="0" smtClean="0"/>
              <a:t>；</a:t>
            </a:r>
            <a:r>
              <a:rPr lang="zh-CN" altLang="en-US" dirty="0" smtClean="0">
                <a:solidFill>
                  <a:srgbClr val="FF0000"/>
                </a:solidFill>
              </a:rPr>
              <a:t>低倍镜比高倍镜所观察到的细胞多</a:t>
            </a:r>
            <a:r>
              <a:rPr lang="zh-CN" altLang="en-US" dirty="0" smtClean="0"/>
              <a:t>；</a:t>
            </a:r>
            <a:r>
              <a:rPr lang="zh-CN" altLang="en-US" dirty="0" smtClean="0">
                <a:solidFill>
                  <a:srgbClr val="FF0000"/>
                </a:solidFill>
              </a:rPr>
              <a:t>低倍镜观察到的细胞体积比高倍镜小</a:t>
            </a:r>
            <a:r>
              <a:rPr lang="zh-CN" altLang="en-US" dirty="0" smtClean="0"/>
              <a:t>。</a:t>
            </a:r>
          </a:p>
          <a:p>
            <a:pPr eaLnBrk="1" hangingPunct="1">
              <a:defRPr/>
            </a:pPr>
            <a:r>
              <a:rPr lang="zh-CN" altLang="en-US" dirty="0" smtClean="0"/>
              <a:t>即：</a:t>
            </a:r>
            <a:r>
              <a:rPr lang="zh-CN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显微镜放大倍数越大，观察到物象的数目越少，体积越大，视野越暗。</a:t>
            </a:r>
          </a:p>
          <a:p>
            <a:pPr eaLnBrk="1" hangingPunct="1">
              <a:defRPr/>
            </a:pPr>
            <a:endParaRPr lang="en-US" altLang="zh-CN" sz="26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4"/>
          <p:cNvSpPr>
            <a:spLocks noChangeArrowheads="1"/>
          </p:cNvSpPr>
          <p:nvPr/>
        </p:nvSpPr>
        <p:spPr bwMode="auto">
          <a:xfrm>
            <a:off x="1331913" y="2420938"/>
            <a:ext cx="2376487" cy="2303462"/>
          </a:xfrm>
          <a:prstGeom prst="ellipse">
            <a:avLst/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363" name="Oval 5"/>
          <p:cNvSpPr>
            <a:spLocks noChangeArrowheads="1"/>
          </p:cNvSpPr>
          <p:nvPr/>
        </p:nvSpPr>
        <p:spPr bwMode="auto">
          <a:xfrm>
            <a:off x="5219700" y="2420938"/>
            <a:ext cx="2376488" cy="2232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1331913" y="3500438"/>
            <a:ext cx="2376487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>
            <a:off x="1547813" y="2924175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>
            <a:off x="1476375" y="4149725"/>
            <a:ext cx="2087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9"/>
          <p:cNvSpPr>
            <a:spLocks noChangeShapeType="1"/>
          </p:cNvSpPr>
          <p:nvPr/>
        </p:nvSpPr>
        <p:spPr bwMode="auto">
          <a:xfrm flipH="1">
            <a:off x="1979613" y="2565400"/>
            <a:ext cx="21590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10"/>
          <p:cNvSpPr>
            <a:spLocks noChangeShapeType="1"/>
          </p:cNvSpPr>
          <p:nvPr/>
        </p:nvSpPr>
        <p:spPr bwMode="auto">
          <a:xfrm flipH="1">
            <a:off x="2771775" y="2565400"/>
            <a:ext cx="215900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11"/>
          <p:cNvSpPr>
            <a:spLocks noChangeShapeType="1"/>
          </p:cNvSpPr>
          <p:nvPr/>
        </p:nvSpPr>
        <p:spPr bwMode="auto">
          <a:xfrm>
            <a:off x="5219700" y="3429000"/>
            <a:ext cx="237648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Line 12"/>
          <p:cNvSpPr>
            <a:spLocks noChangeShapeType="1"/>
          </p:cNvSpPr>
          <p:nvPr/>
        </p:nvSpPr>
        <p:spPr bwMode="auto">
          <a:xfrm>
            <a:off x="5292725" y="3141663"/>
            <a:ext cx="23034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Line 13"/>
          <p:cNvSpPr>
            <a:spLocks noChangeShapeType="1"/>
          </p:cNvSpPr>
          <p:nvPr/>
        </p:nvSpPr>
        <p:spPr bwMode="auto">
          <a:xfrm>
            <a:off x="5219700" y="3716338"/>
            <a:ext cx="230505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Line 14"/>
          <p:cNvSpPr>
            <a:spLocks noChangeShapeType="1"/>
          </p:cNvSpPr>
          <p:nvPr/>
        </p:nvSpPr>
        <p:spPr bwMode="auto">
          <a:xfrm>
            <a:off x="5435600" y="2924175"/>
            <a:ext cx="2016125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Line 15"/>
          <p:cNvSpPr>
            <a:spLocks noChangeShapeType="1"/>
          </p:cNvSpPr>
          <p:nvPr/>
        </p:nvSpPr>
        <p:spPr bwMode="auto">
          <a:xfrm>
            <a:off x="5580063" y="2781300"/>
            <a:ext cx="18002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Line 16"/>
          <p:cNvSpPr>
            <a:spLocks noChangeShapeType="1"/>
          </p:cNvSpPr>
          <p:nvPr/>
        </p:nvSpPr>
        <p:spPr bwMode="auto">
          <a:xfrm>
            <a:off x="5795963" y="2565400"/>
            <a:ext cx="1296987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Line 17"/>
          <p:cNvSpPr>
            <a:spLocks noChangeShapeType="1"/>
          </p:cNvSpPr>
          <p:nvPr/>
        </p:nvSpPr>
        <p:spPr bwMode="auto">
          <a:xfrm>
            <a:off x="5292725" y="3933825"/>
            <a:ext cx="20875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Line 18"/>
          <p:cNvSpPr>
            <a:spLocks noChangeShapeType="1"/>
          </p:cNvSpPr>
          <p:nvPr/>
        </p:nvSpPr>
        <p:spPr bwMode="auto">
          <a:xfrm>
            <a:off x="5429250" y="4143375"/>
            <a:ext cx="1735138" cy="222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Line 19"/>
          <p:cNvSpPr>
            <a:spLocks noChangeShapeType="1"/>
          </p:cNvSpPr>
          <p:nvPr/>
        </p:nvSpPr>
        <p:spPr bwMode="auto">
          <a:xfrm>
            <a:off x="5651500" y="4365625"/>
            <a:ext cx="11525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Line 20"/>
          <p:cNvSpPr>
            <a:spLocks noChangeShapeType="1"/>
          </p:cNvSpPr>
          <p:nvPr/>
        </p:nvSpPr>
        <p:spPr bwMode="auto">
          <a:xfrm flipH="1">
            <a:off x="5508625" y="2708275"/>
            <a:ext cx="142875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21"/>
          <p:cNvSpPr>
            <a:spLocks noChangeShapeType="1"/>
          </p:cNvSpPr>
          <p:nvPr/>
        </p:nvSpPr>
        <p:spPr bwMode="auto">
          <a:xfrm flipH="1">
            <a:off x="5795963" y="2492375"/>
            <a:ext cx="21590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2"/>
          <p:cNvSpPr>
            <a:spLocks noChangeShapeType="1"/>
          </p:cNvSpPr>
          <p:nvPr/>
        </p:nvSpPr>
        <p:spPr bwMode="auto">
          <a:xfrm flipH="1">
            <a:off x="6084888" y="2420938"/>
            <a:ext cx="287337" cy="2160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1" name="Line 23"/>
          <p:cNvSpPr>
            <a:spLocks noChangeShapeType="1"/>
          </p:cNvSpPr>
          <p:nvPr/>
        </p:nvSpPr>
        <p:spPr bwMode="auto">
          <a:xfrm flipH="1">
            <a:off x="6372225" y="2420938"/>
            <a:ext cx="287338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2" name="Line 24"/>
          <p:cNvSpPr>
            <a:spLocks noChangeShapeType="1"/>
          </p:cNvSpPr>
          <p:nvPr/>
        </p:nvSpPr>
        <p:spPr bwMode="auto">
          <a:xfrm flipH="1">
            <a:off x="6659563" y="2565400"/>
            <a:ext cx="217487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3" name="Line 25"/>
          <p:cNvSpPr>
            <a:spLocks noChangeShapeType="1"/>
          </p:cNvSpPr>
          <p:nvPr/>
        </p:nvSpPr>
        <p:spPr bwMode="auto">
          <a:xfrm flipH="1">
            <a:off x="6877050" y="2708275"/>
            <a:ext cx="21590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4" name="Line 26"/>
          <p:cNvSpPr>
            <a:spLocks noChangeShapeType="1"/>
          </p:cNvSpPr>
          <p:nvPr/>
        </p:nvSpPr>
        <p:spPr bwMode="auto">
          <a:xfrm flipH="1">
            <a:off x="7143750" y="2852738"/>
            <a:ext cx="165100" cy="1504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2051050" y="5229225"/>
            <a:ext cx="1081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高倍镜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5940425" y="5300663"/>
            <a:ext cx="1655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低倍镜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900113" y="549275"/>
            <a:ext cx="2519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视野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3108" y="2571744"/>
            <a:ext cx="4600580" cy="1147778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显微镜的结构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0963"/>
            <a:ext cx="914400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285875" y="1857375"/>
            <a:ext cx="1152525" cy="2592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5"/>
          <p:cNvSpPr>
            <a:spLocks noChangeArrowheads="1"/>
          </p:cNvSpPr>
          <p:nvPr/>
        </p:nvSpPr>
        <p:spPr bwMode="auto">
          <a:xfrm>
            <a:off x="1285875" y="4429125"/>
            <a:ext cx="1152525" cy="6429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3924300" y="1844675"/>
            <a:ext cx="1152525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7"/>
          <p:cNvSpPr>
            <a:spLocks noChangeArrowheads="1"/>
          </p:cNvSpPr>
          <p:nvPr/>
        </p:nvSpPr>
        <p:spPr bwMode="auto">
          <a:xfrm>
            <a:off x="3924300" y="3860800"/>
            <a:ext cx="1152525" cy="7191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6516688" y="1844675"/>
            <a:ext cx="1079500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9"/>
          <p:cNvSpPr>
            <a:spLocks noChangeArrowheads="1"/>
          </p:cNvSpPr>
          <p:nvPr/>
        </p:nvSpPr>
        <p:spPr bwMode="auto">
          <a:xfrm>
            <a:off x="6516688" y="3429000"/>
            <a:ext cx="1079500" cy="7207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1547813" y="306863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45X</a:t>
            </a:r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4140200" y="2781300"/>
            <a:ext cx="719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30X</a:t>
            </a:r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6732588" y="24923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15X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971550" y="404813"/>
            <a:ext cx="3095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物镜</a:t>
            </a:r>
          </a:p>
        </p:txBody>
      </p:sp>
      <p:sp>
        <p:nvSpPr>
          <p:cNvPr id="7180" name="Line 14"/>
          <p:cNvSpPr>
            <a:spLocks noChangeShapeType="1"/>
          </p:cNvSpPr>
          <p:nvPr/>
        </p:nvSpPr>
        <p:spPr bwMode="auto">
          <a:xfrm>
            <a:off x="1285875" y="1928813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Line 15"/>
          <p:cNvSpPr>
            <a:spLocks noChangeShapeType="1"/>
          </p:cNvSpPr>
          <p:nvPr/>
        </p:nvSpPr>
        <p:spPr bwMode="auto">
          <a:xfrm>
            <a:off x="3924300" y="1916113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>
            <a:off x="6516688" y="191611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3" name="Line 17"/>
          <p:cNvSpPr>
            <a:spLocks noChangeShapeType="1"/>
          </p:cNvSpPr>
          <p:nvPr/>
        </p:nvSpPr>
        <p:spPr bwMode="auto">
          <a:xfrm>
            <a:off x="1285875" y="2000250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Line 18"/>
          <p:cNvSpPr>
            <a:spLocks noChangeShapeType="1"/>
          </p:cNvSpPr>
          <p:nvPr/>
        </p:nvSpPr>
        <p:spPr bwMode="auto">
          <a:xfrm>
            <a:off x="3924300" y="1989138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5" name="Line 19"/>
          <p:cNvSpPr>
            <a:spLocks noChangeShapeType="1"/>
          </p:cNvSpPr>
          <p:nvPr/>
        </p:nvSpPr>
        <p:spPr bwMode="auto">
          <a:xfrm>
            <a:off x="6516688" y="19891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6" name="Line 20"/>
          <p:cNvSpPr>
            <a:spLocks noChangeShapeType="1"/>
          </p:cNvSpPr>
          <p:nvPr/>
        </p:nvSpPr>
        <p:spPr bwMode="auto">
          <a:xfrm>
            <a:off x="1285875" y="2071688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7" name="Line 21"/>
          <p:cNvSpPr>
            <a:spLocks noChangeShapeType="1"/>
          </p:cNvSpPr>
          <p:nvPr/>
        </p:nvSpPr>
        <p:spPr bwMode="auto">
          <a:xfrm>
            <a:off x="3924300" y="206057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8" name="Line 22"/>
          <p:cNvSpPr>
            <a:spLocks noChangeShapeType="1"/>
          </p:cNvSpPr>
          <p:nvPr/>
        </p:nvSpPr>
        <p:spPr bwMode="auto">
          <a:xfrm>
            <a:off x="6516688" y="2060575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9" name="Line 23"/>
          <p:cNvSpPr>
            <a:spLocks noChangeShapeType="1"/>
          </p:cNvSpPr>
          <p:nvPr/>
        </p:nvSpPr>
        <p:spPr bwMode="auto">
          <a:xfrm>
            <a:off x="1285875" y="214312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0" name="Line 24"/>
          <p:cNvSpPr>
            <a:spLocks noChangeShapeType="1"/>
          </p:cNvSpPr>
          <p:nvPr/>
        </p:nvSpPr>
        <p:spPr bwMode="auto">
          <a:xfrm>
            <a:off x="3924300" y="2133600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1" name="Line 25"/>
          <p:cNvSpPr>
            <a:spLocks noChangeShapeType="1"/>
          </p:cNvSpPr>
          <p:nvPr/>
        </p:nvSpPr>
        <p:spPr bwMode="auto">
          <a:xfrm>
            <a:off x="6516688" y="2133600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500298" y="557214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物镜越长，放大倍数越大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2976" y="550070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总结：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258888" y="2133600"/>
            <a:ext cx="1225550" cy="2447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116013" y="1916113"/>
            <a:ext cx="15113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5148263" y="2205038"/>
            <a:ext cx="1152525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932363" y="1989138"/>
            <a:ext cx="1584325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1547813" y="378936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5X</a:t>
            </a: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5364163" y="350043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10X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971550" y="404813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目镜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403350" y="2565400"/>
            <a:ext cx="1296988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1258888" y="2205038"/>
            <a:ext cx="1584325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5148263" y="2205038"/>
            <a:ext cx="1368425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5148263" y="4365625"/>
            <a:ext cx="1368425" cy="5048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1258888" y="5157788"/>
            <a:ext cx="1512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</a:t>
            </a:r>
            <a:r>
              <a:rPr lang="zh-CN" altLang="en-US"/>
              <a:t>目镜</a:t>
            </a: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5435600" y="5229225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物镜</a:t>
            </a: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1763713" y="335756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5X</a:t>
            </a: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5435600" y="32845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10X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771775" y="5734050"/>
            <a:ext cx="316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放大倍数</a:t>
            </a:r>
            <a:r>
              <a:rPr lang="zh-CN" altLang="en-US" dirty="0"/>
              <a:t>：</a:t>
            </a:r>
          </a:p>
        </p:txBody>
      </p:sp>
      <p:sp>
        <p:nvSpPr>
          <p:cNvPr id="6156" name="Line 13"/>
          <p:cNvSpPr>
            <a:spLocks noChangeShapeType="1"/>
          </p:cNvSpPr>
          <p:nvPr/>
        </p:nvSpPr>
        <p:spPr bwMode="auto">
          <a:xfrm>
            <a:off x="5148263" y="2276475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Line 14"/>
          <p:cNvSpPr>
            <a:spLocks noChangeShapeType="1"/>
          </p:cNvSpPr>
          <p:nvPr/>
        </p:nvSpPr>
        <p:spPr bwMode="auto">
          <a:xfrm>
            <a:off x="5148263" y="23495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15"/>
          <p:cNvSpPr>
            <a:spLocks noChangeShapeType="1"/>
          </p:cNvSpPr>
          <p:nvPr/>
        </p:nvSpPr>
        <p:spPr bwMode="auto">
          <a:xfrm>
            <a:off x="5148263" y="24209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16"/>
          <p:cNvSpPr>
            <a:spLocks noChangeShapeType="1"/>
          </p:cNvSpPr>
          <p:nvPr/>
        </p:nvSpPr>
        <p:spPr bwMode="auto">
          <a:xfrm>
            <a:off x="5148263" y="2492375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调节光线的结构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反光镜</a:t>
            </a:r>
            <a:r>
              <a:rPr lang="zh-CN" altLang="en-US" dirty="0" smtClean="0">
                <a:hlinkClick r:id="rId2" action="ppaction://hlinksldjump"/>
              </a:rPr>
              <a:t>★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遮光器</a:t>
            </a:r>
            <a:r>
              <a:rPr lang="zh-CN" altLang="en-US" dirty="0" smtClean="0">
                <a:hlinkClick r:id="rId3" action="ppaction://hlinksldjump"/>
              </a:rPr>
              <a:t>★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500430" y="242886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00430" y="4929198"/>
            <a:ext cx="1000132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3250397" y="3679033"/>
            <a:ext cx="250033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2857488" y="2428868"/>
            <a:ext cx="1071570" cy="250033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818" name="Picture 2" descr="C:\DOCUME~1\ADMINI~1\LOCALS~1\Temp\PF%V%ZQB2YLYIACV{]KA)_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357430"/>
            <a:ext cx="1466850" cy="2638426"/>
          </a:xfrm>
          <a:prstGeom prst="rect">
            <a:avLst/>
          </a:prstGeom>
          <a:noFill/>
        </p:spPr>
      </p:pic>
      <p:cxnSp>
        <p:nvCxnSpPr>
          <p:cNvPr id="16" name="直接箭头连接符 15"/>
          <p:cNvCxnSpPr/>
          <p:nvPr/>
        </p:nvCxnSpPr>
        <p:spPr>
          <a:xfrm rot="5400000" flipH="1" flipV="1">
            <a:off x="2357422" y="3929066"/>
            <a:ext cx="1571636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57356" y="54292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舒体" pitchFamily="2" charset="-122"/>
                <a:ea typeface="方正舒体" pitchFamily="2" charset="-122"/>
              </a:rPr>
              <a:t>凹面镜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rot="16200000" flipV="1">
            <a:off x="4536281" y="3964785"/>
            <a:ext cx="150019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500694" y="54292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舒体" pitchFamily="2" charset="-122"/>
                <a:ea typeface="方正舒体" pitchFamily="2" charset="-122"/>
              </a:rPr>
              <a:t>平面镜</a:t>
            </a:r>
            <a:endParaRPr lang="zh-CN" altLang="en-US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3240" y="714356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楷体_GB2312" pitchFamily="49" charset="-122"/>
                <a:ea typeface="楷体_GB2312" pitchFamily="49" charset="-122"/>
              </a:rPr>
              <a:t>反光镜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4820" name="Picture 4" descr="C:\DOCUME~1\ADMINI~1\LOCALS~1\Temp\(SKJF)$9~~3EL7{`Y(_SEU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000108"/>
            <a:ext cx="3067050" cy="1952625"/>
          </a:xfrm>
          <a:prstGeom prst="rect">
            <a:avLst/>
          </a:prstGeom>
          <a:noFill/>
        </p:spPr>
      </p:pic>
      <p:sp>
        <p:nvSpPr>
          <p:cNvPr id="25" name="直角双向箭头 24"/>
          <p:cNvSpPr/>
          <p:nvPr/>
        </p:nvSpPr>
        <p:spPr>
          <a:xfrm>
            <a:off x="5643570" y="3143248"/>
            <a:ext cx="1071570" cy="1071570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6116" y="642918"/>
            <a:ext cx="2071702" cy="787397"/>
          </a:xfrm>
        </p:spPr>
        <p:txBody>
          <a:bodyPr/>
          <a:lstStyle/>
          <a:p>
            <a:r>
              <a:rPr lang="zh-CN" altLang="en-US" dirty="0" smtClean="0"/>
              <a:t>遮光器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000232" y="1714488"/>
            <a:ext cx="5072098" cy="45005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00364" y="2643182"/>
            <a:ext cx="3000396" cy="271464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43372" y="1785926"/>
            <a:ext cx="857256" cy="8572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29322" y="2786058"/>
            <a:ext cx="357190" cy="35719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86248" y="5500702"/>
            <a:ext cx="571504" cy="5000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43174" y="4857760"/>
            <a:ext cx="642942" cy="64294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7422" y="2857496"/>
            <a:ext cx="785818" cy="78581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00760" y="4643446"/>
            <a:ext cx="428628" cy="4286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214414" y="3216274"/>
            <a:ext cx="1428760" cy="3556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14414" y="3786190"/>
            <a:ext cx="1643074" cy="12144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85786" y="3214686"/>
            <a:ext cx="461665" cy="1000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/>
              <a:t>通光孔</a:t>
            </a:r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571</TotalTime>
  <Words>217</Words>
  <Application>Microsoft Office PowerPoint</Application>
  <PresentationFormat>全屏显示(4:3)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Profile</vt:lpstr>
      <vt:lpstr>显微镜的使用方法</vt:lpstr>
      <vt:lpstr>显微镜的结构</vt:lpstr>
      <vt:lpstr>幻灯片 3</vt:lpstr>
      <vt:lpstr>幻灯片 4</vt:lpstr>
      <vt:lpstr>幻灯片 5</vt:lpstr>
      <vt:lpstr>幻灯片 6</vt:lpstr>
      <vt:lpstr>调节光线的结构</vt:lpstr>
      <vt:lpstr>幻灯片 8</vt:lpstr>
      <vt:lpstr>遮光器</vt:lpstr>
      <vt:lpstr>显微镜的操作</vt:lpstr>
      <vt:lpstr>三.视野</vt:lpstr>
      <vt:lpstr>三.视野</vt:lpstr>
      <vt:lpstr>三.视野</vt:lpstr>
      <vt:lpstr>幻灯片 14</vt:lpstr>
    </vt:vector>
  </TitlesOfParts>
  <Manager>新课标第一网xkb1.com</Manager>
  <Company>新课标第一网xkb1.com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新课标第一网xkb1.com</dc:title>
  <dc:subject>新课标第一网xkb1.com</dc:subject>
  <dc:creator>新课标第一网xkb1.com; 微软用户</dc:creator>
  <cp:keywords>新课标第一网xkb1.com</cp:keywords>
  <dc:description>新课标第一网xkb1.com不用注册，免费下载！</dc:description>
  <cp:lastModifiedBy>Lenovo User</cp:lastModifiedBy>
  <cp:revision>45</cp:revision>
  <dcterms:created xsi:type="dcterms:W3CDTF">2009-09-26T13:00:06Z</dcterms:created>
  <dcterms:modified xsi:type="dcterms:W3CDTF">2010-11-26T07:29:57Z</dcterms:modified>
</cp:coreProperties>
</file>